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wmf" ContentType="image/x-wmf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8" r:id="rId3"/>
    <p:sldId id="488" r:id="rId4"/>
    <p:sldId id="365" r:id="rId5"/>
    <p:sldId id="400" r:id="rId7"/>
    <p:sldId id="467" r:id="rId8"/>
    <p:sldId id="402" r:id="rId9"/>
    <p:sldId id="401" r:id="rId10"/>
    <p:sldId id="404" r:id="rId11"/>
    <p:sldId id="328" r:id="rId12"/>
    <p:sldId id="350" r:id="rId13"/>
    <p:sldId id="351" r:id="rId14"/>
    <p:sldId id="489" r:id="rId15"/>
    <p:sldId id="490" r:id="rId16"/>
  </p:sldIdLst>
  <p:sldSz cx="15125700" cy="10693400"/>
  <p:notesSz cx="15125700" cy="10693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F1006C"/>
    <a:srgbClr val="FF0066"/>
    <a:srgbClr val="CC6600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7"/>
    <p:restoredTop sz="93095"/>
  </p:normalViewPr>
  <p:slideViewPr>
    <p:cSldViewPr>
      <p:cViewPr varScale="1">
        <p:scale>
          <a:sx n="44" d="100"/>
          <a:sy n="44" d="100"/>
        </p:scale>
        <p:origin x="624" y="60"/>
      </p:cViewPr>
      <p:guideLst>
        <p:guide orient="horz" pos="2942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6554788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567738" y="0"/>
            <a:ext cx="6554787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EA2723-2407-4E1E-8BD1-FA0369424489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10150" y="1336675"/>
            <a:ext cx="51054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512888" y="5146675"/>
            <a:ext cx="1209992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6825"/>
            <a:ext cx="6554788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8567738" y="10156825"/>
            <a:ext cx="6554787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939903-4B13-4E13-8012-E809211580E5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IN" dirty="0"/>
              <a:t>Demo quick filters</a:t>
            </a:r>
            <a:endParaRPr lang="en-IN" dirty="0"/>
          </a:p>
          <a:p>
            <a:pPr marL="228600" indent="-228600">
              <a:buAutoNum type="arabicPeriod"/>
            </a:pPr>
            <a:r>
              <a:rPr lang="en-IN" dirty="0"/>
              <a:t>Board settings</a:t>
            </a:r>
            <a:endParaRPr lang="en-IN" dirty="0"/>
          </a:p>
          <a:p>
            <a:pPr marL="228600" indent="-228600">
              <a:buAutoNum type="arabicPeriod"/>
            </a:pPr>
            <a:r>
              <a:rPr lang="en-IN" dirty="0"/>
              <a:t>Assignee</a:t>
            </a:r>
            <a:endParaRPr lang="en-IN" dirty="0"/>
          </a:p>
          <a:p>
            <a:r>
              <a:rPr lang="en-IN" dirty="0"/>
              <a:t>4. Export to Excel explain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39903-4B13-4E13-8012-E809211580E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IN" dirty="0"/>
              <a:t>Demo quick filters</a:t>
            </a:r>
            <a:endParaRPr lang="en-IN" dirty="0"/>
          </a:p>
          <a:p>
            <a:pPr marL="228600" indent="-228600">
              <a:buAutoNum type="arabicPeriod"/>
            </a:pPr>
            <a:r>
              <a:rPr lang="en-IN" dirty="0"/>
              <a:t>Board settings</a:t>
            </a:r>
            <a:endParaRPr lang="en-IN" dirty="0"/>
          </a:p>
          <a:p>
            <a:pPr marL="228600" indent="-228600">
              <a:buAutoNum type="arabicPeriod"/>
            </a:pPr>
            <a:r>
              <a:rPr lang="en-IN" dirty="0"/>
              <a:t>Assignee</a:t>
            </a:r>
            <a:endParaRPr lang="en-IN" dirty="0"/>
          </a:p>
          <a:p>
            <a:r>
              <a:rPr lang="en-IN" dirty="0"/>
              <a:t>4. Export to Excel explain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39903-4B13-4E13-8012-E809211580E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IN" dirty="0"/>
              <a:t>Demo quick filters</a:t>
            </a:r>
            <a:endParaRPr lang="en-IN" dirty="0"/>
          </a:p>
          <a:p>
            <a:pPr marL="228600" indent="-228600">
              <a:buAutoNum type="arabicPeriod"/>
            </a:pPr>
            <a:r>
              <a:rPr lang="en-IN" dirty="0"/>
              <a:t>Board settings</a:t>
            </a:r>
            <a:endParaRPr lang="en-IN" dirty="0"/>
          </a:p>
          <a:p>
            <a:pPr marL="228600" indent="-228600">
              <a:buAutoNum type="arabicPeriod"/>
            </a:pPr>
            <a:r>
              <a:rPr lang="en-IN" dirty="0"/>
              <a:t>Assignee</a:t>
            </a:r>
            <a:endParaRPr lang="en-IN" dirty="0"/>
          </a:p>
          <a:p>
            <a:r>
              <a:rPr lang="en-IN" dirty="0"/>
              <a:t>4. Export to Excel explain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939903-4B13-4E13-8012-E809211580E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34427" y="3314954"/>
            <a:ext cx="12856845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268855" y="5988304"/>
            <a:ext cx="10587990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142738" y="9944862"/>
            <a:ext cx="4840224" cy="53467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56285" y="9944862"/>
            <a:ext cx="3478911" cy="53467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890504" y="9944862"/>
            <a:ext cx="3478911" cy="53467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753782" y="2956735"/>
            <a:ext cx="1618135" cy="452120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0" i="0">
                <a:solidFill>
                  <a:srgbClr val="F1006C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81009" y="3739063"/>
            <a:ext cx="11563680" cy="4048759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142738" y="9944862"/>
            <a:ext cx="4840224" cy="53467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56285" y="9944862"/>
            <a:ext cx="3478911" cy="53467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890504" y="9944862"/>
            <a:ext cx="3478911" cy="53467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753782" y="2956735"/>
            <a:ext cx="1618135" cy="452120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0" i="0">
                <a:solidFill>
                  <a:srgbClr val="F1006C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56285" y="2459482"/>
            <a:ext cx="657967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789735" y="2459482"/>
            <a:ext cx="657967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5142738" y="9944862"/>
            <a:ext cx="4840224" cy="53467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756285" y="9944862"/>
            <a:ext cx="3478911" cy="53467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10890504" y="9944862"/>
            <a:ext cx="3478911" cy="53467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753782" y="2956735"/>
            <a:ext cx="1618135" cy="452120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0" i="0">
                <a:solidFill>
                  <a:srgbClr val="F1006C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5142738" y="9944862"/>
            <a:ext cx="4840224" cy="53467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756285" y="9944862"/>
            <a:ext cx="3478911" cy="53467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10890504" y="9944862"/>
            <a:ext cx="3478911" cy="53467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5142738" y="9944862"/>
            <a:ext cx="4840224" cy="53467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756285" y="9944862"/>
            <a:ext cx="3478911" cy="53467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10890504" y="9944862"/>
            <a:ext cx="3478911" cy="53467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jpe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3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 userDrawn="1"/>
        </p:nvSpPr>
        <p:spPr>
          <a:xfrm>
            <a:off x="0" y="9"/>
            <a:ext cx="15119985" cy="1069199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 userDrawn="1"/>
        </p:nvSpPr>
        <p:spPr>
          <a:xfrm>
            <a:off x="323850" y="317500"/>
            <a:ext cx="14497050" cy="10135235"/>
          </a:xfrm>
          <a:custGeom>
            <a:avLst/>
            <a:gdLst/>
            <a:ahLst/>
            <a:cxnLst/>
            <a:rect l="l" t="t" r="r" b="b"/>
            <a:pathLst>
              <a:path w="14497050" h="10135235">
                <a:moveTo>
                  <a:pt x="0" y="0"/>
                </a:moveTo>
                <a:lnTo>
                  <a:pt x="14497050" y="0"/>
                </a:lnTo>
                <a:lnTo>
                  <a:pt x="14497050" y="10134612"/>
                </a:lnTo>
                <a:lnTo>
                  <a:pt x="0" y="101346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Title Placeholder 13"/>
          <p:cNvSpPr>
            <a:spLocks noGrp="1"/>
          </p:cNvSpPr>
          <p:nvPr>
            <p:ph type="title"/>
          </p:nvPr>
        </p:nvSpPr>
        <p:spPr>
          <a:xfrm>
            <a:off x="1039813" y="569913"/>
            <a:ext cx="13046075" cy="2066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1" name="object 2"/>
          <p:cNvSpPr/>
          <p:nvPr userDrawn="1"/>
        </p:nvSpPr>
        <p:spPr>
          <a:xfrm>
            <a:off x="323850" y="317499"/>
            <a:ext cx="14478000" cy="101352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8" t="16830" r="12582" b="14542"/>
          <a:stretch>
            <a:fillRect/>
          </a:stretch>
        </p:blipFill>
        <p:spPr>
          <a:xfrm>
            <a:off x="12839626" y="547976"/>
            <a:ext cx="1739266" cy="158115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1.bin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7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5.w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14.wmf"/><Relationship Id="rId1" Type="http://schemas.openxmlformats.org/officeDocument/2006/relationships/oleObject" Target="../embeddings/oleObject8.bin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.wmf"/><Relationship Id="rId1" Type="http://schemas.openxmlformats.org/officeDocument/2006/relationships/oleObject" Target="../embeddings/oleObject10.bin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7.wmf"/><Relationship Id="rId1" Type="http://schemas.openxmlformats.org/officeDocument/2006/relationships/oleObject" Target="../embeddings/oleObject11.bin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8.wmf"/><Relationship Id="rId1" Type="http://schemas.openxmlformats.org/officeDocument/2006/relationships/oleObject" Target="../embeddings/oleObject12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.w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8.wmf"/><Relationship Id="rId1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0.wmf"/><Relationship Id="rId1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wmf"/><Relationship Id="rId1" Type="http://schemas.openxmlformats.org/officeDocument/2006/relationships/oleObject" Target="../embeddings/oleObject5.bin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wmf"/><Relationship Id="rId1" Type="http://schemas.openxmlformats.org/officeDocument/2006/relationships/oleObject" Target="../embeddings/oleObject6.bin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wmf"/><Relationship Id="rId1" Type="http://schemas.openxmlformats.org/officeDocument/2006/relationships/oleObject" Target="../embeddings/oleObject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5" name="object 2"/>
          <p:cNvSpPr/>
          <p:nvPr/>
        </p:nvSpPr>
        <p:spPr>
          <a:xfrm>
            <a:off x="247650" y="0"/>
            <a:ext cx="14630400" cy="10692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142" y="272235"/>
            <a:ext cx="5935507" cy="59355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65475" y="6436156"/>
            <a:ext cx="937260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Continuous Integration</a:t>
            </a:r>
            <a:endParaRPr lang="en-US" sz="6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2" name="Content Placeholder 1"/>
          <p:cNvGraphicFramePr/>
          <p:nvPr>
            <p:ph sz="half" idx="2"/>
          </p:nvPr>
        </p:nvGraphicFramePr>
        <p:xfrm>
          <a:off x="5588222" y="7607872"/>
          <a:ext cx="4528185" cy="1439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4" imgW="4524375" imgH="1438275" progId="Paint.Picture">
                  <p:embed/>
                </p:oleObj>
              </mc:Choice>
              <mc:Fallback>
                <p:oleObj name="" r:id="rId4" imgW="4524375" imgH="1438275" progId="Paint.Picture">
                  <p:embed/>
                  <p:pic>
                    <p:nvPicPr>
                      <p:cNvPr id="0" name="Picture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88222" y="7607872"/>
                        <a:ext cx="4528185" cy="1439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13"/>
          <p:cNvSpPr txBox="1">
            <a:spLocks noGrp="1"/>
          </p:cNvSpPr>
          <p:nvPr>
            <p:ph type="title"/>
          </p:nvPr>
        </p:nvSpPr>
        <p:spPr>
          <a:xfrm>
            <a:off x="628650" y="1155700"/>
            <a:ext cx="11658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4239" rIns="0" bIns="0" rtlCol="0" anchor="t" anchorCtr="0">
            <a:noAutofit/>
          </a:bodyPr>
          <a:lstStyle/>
          <a:p>
            <a:pPr marL="12700">
              <a:lnSpc>
                <a:spcPct val="100000"/>
              </a:lnSpc>
              <a:spcBef>
                <a:spcPts val="0"/>
              </a:spcBef>
            </a:pPr>
            <a:r>
              <a:rPr lang="en-US" sz="5400" b="1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Arial Black" panose="020B0A04020102020204"/>
              </a:rPr>
              <a:t>Why Jenkins? Flexibility?</a:t>
            </a:r>
            <a:br>
              <a:rPr lang="en-US" sz="5400" b="1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Arial Black" panose="020B0A04020102020204"/>
              </a:rPr>
            </a:br>
            <a:endParaRPr lang="en-US" sz="5400" b="1" dirty="0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Arial Black" panose="020B0A04020102020204"/>
            </a:endParaRPr>
          </a:p>
        </p:txBody>
      </p:sp>
      <p:graphicFrame>
        <p:nvGraphicFramePr>
          <p:cNvPr id="2" name="Object 1"/>
          <p:cNvGraphicFramePr/>
          <p:nvPr/>
        </p:nvGraphicFramePr>
        <p:xfrm>
          <a:off x="1104900" y="2117725"/>
          <a:ext cx="10917555" cy="315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915150" imgH="2143125" progId="Paint.Picture">
                  <p:embed/>
                </p:oleObj>
              </mc:Choice>
              <mc:Fallback>
                <p:oleObj name="" r:id="rId1" imgW="6915150" imgH="2143125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04900" y="2117725"/>
                        <a:ext cx="10917555" cy="3155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hape 413"/>
          <p:cNvSpPr txBox="1">
            <a:spLocks noGrp="1"/>
          </p:cNvSpPr>
          <p:nvPr/>
        </p:nvSpPr>
        <p:spPr>
          <a:xfrm>
            <a:off x="755650" y="5245100"/>
            <a:ext cx="11658600" cy="914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4239" rIns="0" bIns="0" rtlCol="0" anchor="t" anchorCtr="0">
            <a:noAutofit/>
          </a:bodyPr>
          <a:lstStyle>
            <a:lvl1pPr>
              <a:defRPr sz="2800" b="0" i="0">
                <a:solidFill>
                  <a:srgbClr val="F1006C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0"/>
              </a:spcBef>
            </a:pPr>
            <a:r>
              <a:rPr lang="en-US" sz="5400" b="1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Arial Black" panose="020B0A04020102020204"/>
              </a:rPr>
              <a:t>Why Jenkins? Free/OSS?</a:t>
            </a:r>
            <a:br>
              <a:rPr lang="en-US" sz="5400" b="1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Arial Black" panose="020B0A04020102020204"/>
              </a:rPr>
            </a:br>
            <a:endParaRPr lang="en-US" sz="5400" b="1" dirty="0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Arial Black" panose="020B0A04020102020204"/>
            </a:endParaRPr>
          </a:p>
        </p:txBody>
      </p:sp>
      <p:graphicFrame>
        <p:nvGraphicFramePr>
          <p:cNvPr id="8" name="Object 7"/>
          <p:cNvGraphicFramePr/>
          <p:nvPr/>
        </p:nvGraphicFramePr>
        <p:xfrm>
          <a:off x="1104900" y="6159500"/>
          <a:ext cx="10918190" cy="3869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6296025" imgH="2247900" progId="Paint.Picture">
                  <p:embed/>
                </p:oleObj>
              </mc:Choice>
              <mc:Fallback>
                <p:oleObj name="" r:id="rId3" imgW="6296025" imgH="2247900" progId="Paint.Picture">
                  <p:embed/>
                  <p:pic>
                    <p:nvPicPr>
                      <p:cNvPr id="0" name="Picture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04900" y="6159500"/>
                        <a:ext cx="10918190" cy="38690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13"/>
          <p:cNvSpPr txBox="1">
            <a:spLocks noGrp="1"/>
          </p:cNvSpPr>
          <p:nvPr>
            <p:ph type="title"/>
          </p:nvPr>
        </p:nvSpPr>
        <p:spPr>
          <a:xfrm>
            <a:off x="628650" y="1231900"/>
            <a:ext cx="11658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4239" rIns="0" bIns="0" rtlCol="0" anchor="t" anchorCtr="0">
            <a:noAutofit/>
          </a:bodyPr>
          <a:lstStyle/>
          <a:p>
            <a:pPr marL="12700">
              <a:lnSpc>
                <a:spcPct val="100000"/>
              </a:lnSpc>
              <a:spcBef>
                <a:spcPts val="0"/>
              </a:spcBef>
            </a:pPr>
            <a:r>
              <a:rPr lang="en-US" sz="5400" b="1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Arial Black" panose="020B0A04020102020204"/>
              </a:rPr>
              <a:t>What can Jenkins do? </a:t>
            </a:r>
            <a:endParaRPr lang="en-US" sz="5400" b="1" dirty="0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Arial Black" panose="020B0A04020102020204"/>
            </a:endParaRPr>
          </a:p>
        </p:txBody>
      </p:sp>
      <p:graphicFrame>
        <p:nvGraphicFramePr>
          <p:cNvPr id="3" name="Object 2"/>
          <p:cNvGraphicFramePr/>
          <p:nvPr/>
        </p:nvGraphicFramePr>
        <p:xfrm>
          <a:off x="807720" y="2487930"/>
          <a:ext cx="11248390" cy="5691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553200" imgH="2667000" progId="Paint.Picture">
                  <p:embed/>
                </p:oleObj>
              </mc:Choice>
              <mc:Fallback>
                <p:oleObj name="" r:id="rId1" imgW="6553200" imgH="266700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07720" y="2487930"/>
                        <a:ext cx="11248390" cy="56915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hape 413"/>
          <p:cNvSpPr txBox="1">
            <a:spLocks noGrp="1"/>
          </p:cNvSpPr>
          <p:nvPr/>
        </p:nvSpPr>
        <p:spPr>
          <a:xfrm>
            <a:off x="628650" y="1231900"/>
            <a:ext cx="11658600" cy="914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4239" rIns="0" bIns="0" rtlCol="0" anchor="t" anchorCtr="0">
            <a:noAutofit/>
          </a:bodyPr>
          <a:lstStyle>
            <a:lvl1pPr>
              <a:defRPr sz="2800" b="0" i="0">
                <a:solidFill>
                  <a:srgbClr val="F1006C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0"/>
              </a:spcBef>
            </a:pPr>
            <a:r>
              <a:rPr lang="en-US" sz="5400" b="1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Arial Black" panose="020B0A04020102020204"/>
              </a:rPr>
              <a:t>Running Jenkins yourself  </a:t>
            </a:r>
            <a:endParaRPr lang="en-US" sz="5400" b="1" dirty="0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Arial Black" panose="020B0A04020102020204"/>
            </a:endParaRPr>
          </a:p>
        </p:txBody>
      </p:sp>
      <p:graphicFrame>
        <p:nvGraphicFramePr>
          <p:cNvPr id="9" name="Content Placeholder 8"/>
          <p:cNvGraphicFramePr/>
          <p:nvPr>
            <p:ph sz="half" idx="2"/>
          </p:nvPr>
        </p:nvGraphicFramePr>
        <p:xfrm>
          <a:off x="756285" y="2392680"/>
          <a:ext cx="13413740" cy="7525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" imgW="7477125" imgH="3952875" progId="Paint.Picture">
                  <p:embed/>
                </p:oleObj>
              </mc:Choice>
              <mc:Fallback>
                <p:oleObj name="" r:id="rId1" imgW="7477125" imgH="3952875" progId="Paint.Picture">
                  <p:embed/>
                  <p:pic>
                    <p:nvPicPr>
                      <p:cNvPr id="0" name="Picture 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56285" y="2392680"/>
                        <a:ext cx="13413740" cy="7525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hape 413"/>
          <p:cNvSpPr txBox="1">
            <a:spLocks noGrp="1"/>
          </p:cNvSpPr>
          <p:nvPr/>
        </p:nvSpPr>
        <p:spPr>
          <a:xfrm>
            <a:off x="628650" y="1231900"/>
            <a:ext cx="11658600" cy="914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4239" rIns="0" bIns="0" rtlCol="0" anchor="t" anchorCtr="0">
            <a:noAutofit/>
          </a:bodyPr>
          <a:lstStyle>
            <a:lvl1pPr>
              <a:defRPr sz="2800" b="0" i="0">
                <a:solidFill>
                  <a:srgbClr val="F1006C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pPr marL="12700">
              <a:lnSpc>
                <a:spcPct val="100000"/>
              </a:lnSpc>
              <a:spcBef>
                <a:spcPts val="0"/>
              </a:spcBef>
            </a:pPr>
            <a:r>
              <a:rPr lang="en-US" sz="5400" b="1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Arial Black" panose="020B0A04020102020204"/>
              </a:rPr>
              <a:t>Conclusion:</a:t>
            </a:r>
            <a:endParaRPr lang="en-US" sz="5400" b="1" dirty="0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Arial Black" panose="020B0A04020102020204"/>
            </a:endParaRPr>
          </a:p>
          <a:p>
            <a:pPr marL="12700">
              <a:lnSpc>
                <a:spcPct val="100000"/>
              </a:lnSpc>
              <a:spcBef>
                <a:spcPts val="0"/>
              </a:spcBef>
            </a:pPr>
            <a:r>
              <a:rPr lang="en-US" sz="5400" b="1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Arial Black" panose="020B0A04020102020204"/>
              </a:rPr>
              <a:t> </a:t>
            </a:r>
            <a:endParaRPr lang="en-US" sz="5400" b="1" dirty="0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Arial Black" panose="020B0A04020102020204"/>
            </a:endParaRPr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756285" y="2447290"/>
          <a:ext cx="13199745" cy="7319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7286625" imgH="3781425" progId="Paint.Picture">
                  <p:embed/>
                </p:oleObj>
              </mc:Choice>
              <mc:Fallback>
                <p:oleObj name="" r:id="rId1" imgW="7286625" imgH="378142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56285" y="2447290"/>
                        <a:ext cx="13199745" cy="7319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1"/>
          <p:cNvSpPr>
            <a:spLocks noGrp="1"/>
          </p:cNvSpPr>
          <p:nvPr/>
        </p:nvSpPr>
        <p:spPr>
          <a:xfrm>
            <a:off x="628015" y="927100"/>
            <a:ext cx="11212195" cy="1143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2800" b="0" i="0">
                <a:solidFill>
                  <a:srgbClr val="F1006C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r>
              <a:rPr lang="en-US" altLang="en-IN" sz="5400" b="1" dirty="0"/>
              <a:t>Executive summary:</a:t>
            </a:r>
            <a:endParaRPr lang="en-US" altLang="en-IN" sz="5400" b="1" dirty="0"/>
          </a:p>
        </p:txBody>
      </p:sp>
      <p:sp>
        <p:nvSpPr>
          <p:cNvPr id="4" name="Rectangle 1"/>
          <p:cNvSpPr/>
          <p:nvPr/>
        </p:nvSpPr>
        <p:spPr>
          <a:xfrm>
            <a:off x="628650" y="2343785"/>
            <a:ext cx="13182600" cy="5692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p>
            <a:pPr indent="0" algn="just">
              <a:buFont typeface="+mj-lt"/>
              <a:buNone/>
            </a:pPr>
            <a:endParaRPr lang="en-US" sz="2800" b="1" dirty="0">
              <a:solidFill>
                <a:srgbClr val="333333"/>
              </a:solidFill>
              <a:latin typeface="Helvetica Neue"/>
            </a:endParaRPr>
          </a:p>
          <a:p>
            <a:pPr indent="0" algn="just">
              <a:buNone/>
            </a:pPr>
            <a:r>
              <a:rPr lang="en-US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Helvetica Neue"/>
              </a:rPr>
              <a:t>Continuous integration systems are a vital part of any Agile</a:t>
            </a:r>
            <a:endParaRPr 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Helvetica Neue"/>
            </a:endParaRPr>
          </a:p>
          <a:p>
            <a:pPr indent="0" algn="just">
              <a:buNone/>
            </a:pPr>
            <a:r>
              <a:rPr lang="en-US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Helvetica Neue"/>
              </a:rPr>
              <a:t>team because they help enforce the ideals of Agile</a:t>
            </a:r>
            <a:endParaRPr 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Helvetica Neue"/>
            </a:endParaRPr>
          </a:p>
          <a:p>
            <a:pPr indent="0" algn="just">
              <a:buNone/>
            </a:pPr>
            <a:r>
              <a:rPr lang="en-US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Helvetica Neue"/>
              </a:rPr>
              <a:t>development</a:t>
            </a:r>
            <a:endParaRPr 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Helvetica Neue"/>
            </a:endParaRPr>
          </a:p>
          <a:p>
            <a:pPr indent="0" algn="just">
              <a:buNone/>
            </a:pPr>
            <a:endParaRPr 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Helvetica Neue"/>
            </a:endParaRPr>
          </a:p>
          <a:p>
            <a:pPr indent="0" algn="just">
              <a:buNone/>
            </a:pPr>
            <a:r>
              <a:rPr lang="en-US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Helvetica Neue"/>
              </a:rPr>
              <a:t>Jenkins, a continuous build tool, enables teams to focus on</a:t>
            </a:r>
            <a:endParaRPr 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Helvetica Neue"/>
            </a:endParaRPr>
          </a:p>
          <a:p>
            <a:pPr indent="0" algn="just">
              <a:buNone/>
            </a:pPr>
            <a:r>
              <a:rPr lang="en-US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Helvetica Neue"/>
              </a:rPr>
              <a:t>their work by automating the build, artifact management,</a:t>
            </a:r>
            <a:endParaRPr 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Helvetica Neue"/>
            </a:endParaRPr>
          </a:p>
          <a:p>
            <a:pPr indent="0" algn="just">
              <a:buNone/>
            </a:pPr>
            <a:r>
              <a:rPr lang="en-US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Helvetica Neue"/>
              </a:rPr>
              <a:t>and deployment processes</a:t>
            </a:r>
            <a:endParaRPr 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Helvetica Neue"/>
            </a:endParaRPr>
          </a:p>
          <a:p>
            <a:pPr indent="0" algn="just">
              <a:buNone/>
            </a:pPr>
            <a:endParaRPr 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Helvetica Neue"/>
            </a:endParaRPr>
          </a:p>
          <a:p>
            <a:pPr indent="0" algn="just">
              <a:buNone/>
            </a:pPr>
            <a:r>
              <a:rPr lang="en-US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Helvetica Neue"/>
              </a:rPr>
              <a:t>Jenkins’ core functionality and flexibility allow it to fit in a</a:t>
            </a:r>
            <a:endParaRPr 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Helvetica Neue"/>
            </a:endParaRPr>
          </a:p>
          <a:p>
            <a:pPr indent="0" algn="just">
              <a:buNone/>
            </a:pPr>
            <a:r>
              <a:rPr lang="en-US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Helvetica Neue"/>
              </a:rPr>
              <a:t>variety of environments and can help streamline the</a:t>
            </a:r>
            <a:endParaRPr 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Helvetica Neue"/>
            </a:endParaRPr>
          </a:p>
          <a:p>
            <a:pPr indent="0" algn="just">
              <a:buNone/>
            </a:pPr>
            <a:r>
              <a:rPr lang="en-US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Helvetica Neue"/>
              </a:rPr>
              <a:t>development process for all stakeholders involved</a:t>
            </a:r>
            <a:endParaRPr 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Helvetica Neue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8650" y="1939925"/>
            <a:ext cx="13182600" cy="224536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indent="0" algn="just">
              <a:buFont typeface="+mj-lt"/>
              <a:buNone/>
            </a:pPr>
            <a:endParaRPr 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elvetica Neue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Helvetica Neue"/>
              </a:rPr>
              <a:t> What is it?</a:t>
            </a:r>
            <a:endParaRPr lang="en-US" sz="2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Helvetica Neue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Helvetica Neue"/>
              </a:rPr>
              <a:t> Why do	we need it and Benefits? </a:t>
            </a:r>
            <a:endParaRPr lang="en-US" sz="2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Helvetica Neue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Helvetica Neue"/>
              </a:rPr>
              <a:t> Continuous Build Systems</a:t>
            </a:r>
            <a:endParaRPr lang="en-US" sz="2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Helvetica Neue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Helvetica Neue"/>
            </a:endParaRPr>
          </a:p>
        </p:txBody>
      </p:sp>
      <p:sp>
        <p:nvSpPr>
          <p:cNvPr id="3" name="Rectangle 1"/>
          <p:cNvSpPr/>
          <p:nvPr/>
        </p:nvSpPr>
        <p:spPr>
          <a:xfrm>
            <a:off x="628650" y="4782185"/>
            <a:ext cx="13182600" cy="415417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p>
            <a:pPr indent="0" algn="just">
              <a:buFont typeface="+mj-lt"/>
              <a:buNone/>
            </a:pPr>
            <a:r>
              <a:rPr lang="en-US" sz="4000" b="1" dirty="0">
                <a:solidFill>
                  <a:srgbClr val="333333"/>
                </a:solidFill>
                <a:latin typeface="Helvetica Neue"/>
              </a:rPr>
              <a:t>CI - Defined:</a:t>
            </a:r>
            <a:r>
              <a:rPr lang="en-US" sz="4000" b="1" dirty="0">
                <a:solidFill>
                  <a:srgbClr val="333333"/>
                </a:solidFill>
                <a:latin typeface="Helvetica Neue"/>
              </a:rPr>
              <a:t> </a:t>
            </a:r>
            <a:endParaRPr lang="en-US" sz="2800" b="1" dirty="0">
              <a:solidFill>
                <a:srgbClr val="333333"/>
              </a:solidFill>
              <a:latin typeface="Helvetica Neue"/>
            </a:endParaRPr>
          </a:p>
          <a:p>
            <a:pPr indent="0" algn="just">
              <a:buFont typeface="+mj-lt"/>
              <a:buNone/>
            </a:pPr>
            <a:endParaRPr lang="en-US" sz="2800" b="1" dirty="0">
              <a:solidFill>
                <a:srgbClr val="333333"/>
              </a:solidFill>
              <a:latin typeface="Helvetica Neue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Helvetica Neue"/>
              </a:rPr>
              <a:t>“Continuous Integration is a software development practice</a:t>
            </a:r>
            <a:endParaRPr 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Helvetica Neue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Helvetica Neue"/>
              </a:rPr>
              <a:t>where members of a team integrate their work frequently,</a:t>
            </a:r>
            <a:endParaRPr 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Helvetica Neue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Helvetica Neue"/>
              </a:rPr>
              <a:t>usually each person integrates at least daily - leading to</a:t>
            </a:r>
            <a:endParaRPr 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Helvetica Neue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Helvetica Neue"/>
              </a:rPr>
              <a:t>multiple integrations per day. Each integration is verified by</a:t>
            </a:r>
            <a:endParaRPr 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Helvetica Neue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Helvetica Neue"/>
              </a:rPr>
              <a:t>an automated build (including test) to detect integration</a:t>
            </a:r>
            <a:endParaRPr lang="en-US" sz="28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Helvetica Neue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Helvetica Neue"/>
              </a:rPr>
              <a:t>errors as quickly as possible” </a:t>
            </a:r>
            <a:endParaRPr lang="en-US" sz="2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Helvetica Neue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Helvetica Neue"/>
            </a:endParaRP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628015" y="927100"/>
            <a:ext cx="11212195" cy="1143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2800" b="0" i="0">
                <a:solidFill>
                  <a:srgbClr val="F1006C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r>
              <a:rPr lang="en-US" altLang="en-IN" sz="5400" b="1" dirty="0"/>
              <a:t>Continuous Integration (CI): </a:t>
            </a:r>
            <a:endParaRPr lang="en-US" altLang="en-IN" sz="5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8250" y="927100"/>
            <a:ext cx="10601960" cy="1143000"/>
          </a:xfrm>
        </p:spPr>
        <p:txBody>
          <a:bodyPr>
            <a:normAutofit/>
          </a:bodyPr>
          <a:lstStyle/>
          <a:p>
            <a:r>
              <a:rPr lang="en-US" altLang="en-IN" sz="5400" b="1" dirty="0"/>
              <a:t>CI – What does it really mean? </a:t>
            </a:r>
            <a:endParaRPr lang="en-US" altLang="en-IN" sz="5400" b="1" dirty="0"/>
          </a:p>
        </p:txBody>
      </p:sp>
      <p:sp>
        <p:nvSpPr>
          <p:cNvPr id="3" name="Rectangle 1"/>
          <p:cNvSpPr/>
          <p:nvPr/>
        </p:nvSpPr>
        <p:spPr>
          <a:xfrm>
            <a:off x="1238250" y="2298700"/>
            <a:ext cx="13182600" cy="803211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p>
            <a:pPr indent="0" algn="just">
              <a:buFont typeface="+mj-lt"/>
              <a:buNone/>
            </a:pPr>
            <a:r>
              <a:rPr lang="en-US" sz="4000" b="1" dirty="0">
                <a:solidFill>
                  <a:srgbClr val="333333"/>
                </a:solidFill>
                <a:latin typeface="Helvetica Neue"/>
              </a:rPr>
              <a:t>CI - Defined:</a:t>
            </a:r>
            <a:endParaRPr lang="en-US" sz="4000" b="1" dirty="0">
              <a:solidFill>
                <a:srgbClr val="333333"/>
              </a:solidFill>
              <a:latin typeface="Helvetica Neue"/>
            </a:endParaRPr>
          </a:p>
          <a:p>
            <a:pPr indent="0" algn="just">
              <a:buFont typeface="+mj-lt"/>
              <a:buNone/>
            </a:pPr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Helvetica Neue"/>
              </a:rPr>
              <a:t>At a regular frequency (ideally at every commit), the system</a:t>
            </a:r>
            <a:endParaRPr lang="en-US" sz="2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Helvetica Neue"/>
            </a:endParaRPr>
          </a:p>
          <a:p>
            <a:pPr indent="0" algn="just">
              <a:buFont typeface="+mj-lt"/>
              <a:buNone/>
            </a:pPr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Helvetica Neue"/>
              </a:rPr>
              <a:t>is: </a:t>
            </a:r>
            <a:endParaRPr lang="en-US" sz="2800" b="1" dirty="0">
              <a:solidFill>
                <a:srgbClr val="333333"/>
              </a:solidFill>
              <a:latin typeface="Helvetica Neue"/>
            </a:endParaRPr>
          </a:p>
          <a:p>
            <a:pPr indent="0" algn="just">
              <a:buFont typeface="+mj-lt"/>
              <a:buNone/>
            </a:pPr>
            <a:endParaRPr lang="en-US" sz="2800" b="1" dirty="0">
              <a:solidFill>
                <a:srgbClr val="333333"/>
              </a:solidFill>
              <a:latin typeface="Helvetica Neue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Helvetica Neue"/>
              </a:rPr>
              <a:t>Integrated:</a:t>
            </a:r>
            <a:r>
              <a:rPr lang="en-US" sz="28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Helvetica Neue"/>
              </a:rPr>
              <a:t>All changes up until that point are combined into the 			project</a:t>
            </a:r>
            <a:endParaRPr lang="en-US" sz="280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Helvetica Neue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Helvetica Neue"/>
              </a:rPr>
              <a:t>Built:</a:t>
            </a:r>
            <a:r>
              <a:rPr lang="en-US" sz="28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Helvetica Neue"/>
              </a:rPr>
              <a:t> The code is compiled into an executable or package and If the 			build is not green,developers will be	</a:t>
            </a:r>
            <a:endParaRPr lang="en-US" sz="280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Helvetica Neue"/>
            </a:endParaRPr>
          </a:p>
          <a:p>
            <a:pPr indent="0" algn="just">
              <a:buFont typeface="Arial" panose="020B0604020202020204" pitchFamily="34" charset="0"/>
              <a:buNone/>
            </a:pPr>
            <a:r>
              <a:rPr lang="en-US" sz="28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Helvetica Neue"/>
              </a:rPr>
              <a:t>		notified immediately.</a:t>
            </a:r>
            <a:endParaRPr lang="en-US" sz="280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Helvetica Neue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Helvetica Neue"/>
                <a:sym typeface="+mn-ea"/>
              </a:rPr>
              <a:t>Version	control:</a:t>
            </a:r>
            <a:r>
              <a:rPr lang="en-US" sz="28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Helvetica Neue"/>
                <a:sym typeface="+mn-ea"/>
              </a:rPr>
              <a:t> Version control system is being monitored.	</a:t>
            </a:r>
            <a:endParaRPr lang="en-US" sz="280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Helvetica Neue"/>
              <a:sym typeface="+mn-ea"/>
            </a:endParaRPr>
          </a:p>
          <a:p>
            <a:pPr indent="0" algn="just">
              <a:buFont typeface="Arial" panose="020B0604020202020204" pitchFamily="34" charset="0"/>
              <a:buNone/>
            </a:pPr>
            <a:r>
              <a:rPr lang="en-US" sz="28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Helvetica Neue"/>
                <a:sym typeface="+mn-ea"/>
              </a:rPr>
              <a:t>		When a commit is detected, a build will	be	</a:t>
            </a:r>
            <a:endParaRPr lang="en-US" sz="280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Helvetica Neue"/>
              <a:sym typeface="+mn-ea"/>
            </a:endParaRPr>
          </a:p>
          <a:p>
            <a:pPr indent="0" algn="just">
              <a:buFont typeface="Arial" panose="020B0604020202020204" pitchFamily="34" charset="0"/>
              <a:buNone/>
            </a:pPr>
            <a:r>
              <a:rPr lang="en-US" sz="28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Helvetica Neue"/>
                <a:sym typeface="+mn-ea"/>
              </a:rPr>
              <a:t>		triggered automatically</a:t>
            </a:r>
            <a:endParaRPr lang="en-US" sz="280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Helvetica Neue"/>
              <a:sym typeface="+mn-ea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Helvetica Neue"/>
              </a:rPr>
              <a:t>Tested:</a:t>
            </a:r>
            <a:r>
              <a:rPr lang="en-US" sz="28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Helvetica Neue"/>
              </a:rPr>
              <a:t>Automated test suites are run</a:t>
            </a:r>
            <a:endParaRPr lang="en-US" sz="280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Helvetica Neue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Helvetica Neue"/>
              </a:rPr>
              <a:t>Archived:</a:t>
            </a:r>
            <a:r>
              <a:rPr lang="en-US" sz="28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Helvetica Neue"/>
              </a:rPr>
              <a:t>Versioned and stored so it can be distributed as is, if 			desired</a:t>
            </a:r>
            <a:endParaRPr lang="en-US" sz="280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Helvetica Neue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Helvetica Neue"/>
              </a:rPr>
              <a:t>Deployed:</a:t>
            </a:r>
            <a:r>
              <a:rPr lang="en-US" sz="28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Helvetica Neue"/>
              </a:rPr>
              <a:t>Loaded onto a system where the developers can interact with 			 it </a:t>
            </a:r>
            <a:r>
              <a:rPr lang="en-US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Helvetica Neue"/>
              </a:rPr>
              <a:t> </a:t>
            </a:r>
            <a:endParaRPr lang="en-US" sz="2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Helvetica Neue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Helvetica Neue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13"/>
          <p:cNvSpPr txBox="1">
            <a:spLocks noGrp="1"/>
          </p:cNvSpPr>
          <p:nvPr>
            <p:ph type="title"/>
          </p:nvPr>
        </p:nvSpPr>
        <p:spPr>
          <a:xfrm>
            <a:off x="628650" y="622300"/>
            <a:ext cx="11658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4239" rIns="0" bIns="0" rtlCol="0" anchor="t" anchorCtr="0">
            <a:noAutofit/>
          </a:bodyPr>
          <a:lstStyle/>
          <a:p>
            <a:pPr marL="12700">
              <a:lnSpc>
                <a:spcPct val="100000"/>
              </a:lnSpc>
              <a:spcBef>
                <a:spcPts val="0"/>
              </a:spcBef>
            </a:pPr>
            <a:r>
              <a:rPr lang="en-US" sz="5400" b="1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Arial Black" panose="020B0A04020102020204"/>
              </a:rPr>
              <a:t>CI flow &amp; DevOps</a:t>
            </a:r>
            <a:endParaRPr lang="en-US" sz="5400" b="1" dirty="0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Arial Black" panose="020B0A04020102020204"/>
            </a:endParaRPr>
          </a:p>
        </p:txBody>
      </p:sp>
      <p:graphicFrame>
        <p:nvGraphicFramePr>
          <p:cNvPr id="5" name="Object 4"/>
          <p:cNvGraphicFramePr/>
          <p:nvPr/>
        </p:nvGraphicFramePr>
        <p:xfrm>
          <a:off x="628650" y="2745105"/>
          <a:ext cx="7498080" cy="626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4600575" imgH="3657600" progId="Paint.Picture">
                  <p:embed/>
                </p:oleObj>
              </mc:Choice>
              <mc:Fallback>
                <p:oleObj name="" r:id="rId1" imgW="4600575" imgH="36576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28650" y="2745105"/>
                        <a:ext cx="7498080" cy="6267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/>
          <p:nvPr/>
        </p:nvGraphicFramePr>
        <p:xfrm>
          <a:off x="8581390" y="2745105"/>
          <a:ext cx="5963920" cy="626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4391025" imgH="3343275" progId="Paint.Picture">
                  <p:embed/>
                </p:oleObj>
              </mc:Choice>
              <mc:Fallback>
                <p:oleObj name="" r:id="rId3" imgW="4391025" imgH="3343275" progId="Paint.Picture">
                  <p:embed/>
                  <p:pic>
                    <p:nvPicPr>
                      <p:cNvPr id="0" name="Picture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81390" y="2745105"/>
                        <a:ext cx="5963920" cy="6267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IN" sz="4800" dirty="0"/>
              <a:t> </a:t>
            </a:r>
            <a:endParaRPr lang="en-US" altLang="en-IN" sz="4800" dirty="0"/>
          </a:p>
        </p:txBody>
      </p:sp>
      <p:sp>
        <p:nvSpPr>
          <p:cNvPr id="13" name="Title 1"/>
          <p:cNvSpPr>
            <a:spLocks noGrp="1"/>
          </p:cNvSpPr>
          <p:nvPr/>
        </p:nvSpPr>
        <p:spPr>
          <a:xfrm>
            <a:off x="819785" y="1155700"/>
            <a:ext cx="7828915" cy="9144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sz="2800" b="0" i="0">
                <a:solidFill>
                  <a:srgbClr val="F1006C"/>
                </a:solidFill>
                <a:latin typeface="Calibri" panose="020F0502020204030204"/>
                <a:ea typeface="+mj-ea"/>
                <a:cs typeface="Calibri" panose="020F0502020204030204"/>
              </a:defRPr>
            </a:lvl1pPr>
          </a:lstStyle>
          <a:p>
            <a:r>
              <a:rPr lang="en-US" altLang="en-IN" sz="5400" b="1" dirty="0">
                <a:sym typeface="+mn-ea"/>
              </a:rPr>
              <a:t>Jenkins</a:t>
            </a:r>
            <a:endParaRPr lang="en-US" altLang="en-IN" sz="5400" b="1" dirty="0">
              <a:sym typeface="+mn-ea"/>
            </a:endParaRPr>
          </a:p>
        </p:txBody>
      </p:sp>
      <p:graphicFrame>
        <p:nvGraphicFramePr>
          <p:cNvPr id="5" name="Content Placeholder 4"/>
          <p:cNvGraphicFramePr/>
          <p:nvPr>
            <p:ph sz="half" idx="2"/>
          </p:nvPr>
        </p:nvGraphicFramePr>
        <p:xfrm>
          <a:off x="820420" y="2521585"/>
          <a:ext cx="12017375" cy="726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7667625" imgH="5305425" progId="Paint.Picture">
                  <p:embed/>
                </p:oleObj>
              </mc:Choice>
              <mc:Fallback>
                <p:oleObj name="" r:id="rId1" imgW="7667625" imgH="5305425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20420" y="2521585"/>
                        <a:ext cx="12017375" cy="726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0" y="1155700"/>
            <a:ext cx="9490075" cy="914400"/>
          </a:xfrm>
        </p:spPr>
        <p:txBody>
          <a:bodyPr>
            <a:normAutofit/>
          </a:bodyPr>
          <a:lstStyle/>
          <a:p>
            <a:r>
              <a:rPr lang="en-US" sz="5400" b="1" dirty="0" smtClean="0"/>
              <a:t>CI Environment</a:t>
            </a:r>
            <a:endParaRPr lang="en-US" sz="5400" b="1" dirty="0" smtClean="0"/>
          </a:p>
        </p:txBody>
      </p:sp>
      <p:graphicFrame>
        <p:nvGraphicFramePr>
          <p:cNvPr id="3" name="Object 2"/>
          <p:cNvGraphicFramePr/>
          <p:nvPr/>
        </p:nvGraphicFramePr>
        <p:xfrm>
          <a:off x="1280160" y="2260600"/>
          <a:ext cx="12900660" cy="7863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7038975" imgH="5076825" progId="Paint.Picture">
                  <p:embed/>
                </p:oleObj>
              </mc:Choice>
              <mc:Fallback>
                <p:oleObj name="" r:id="rId1" imgW="7038975" imgH="507682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80160" y="2260600"/>
                        <a:ext cx="12900660" cy="78632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315" y="1155700"/>
            <a:ext cx="8622665" cy="914400"/>
          </a:xfrm>
        </p:spPr>
        <p:txBody>
          <a:bodyPr>
            <a:noAutofit/>
          </a:bodyPr>
          <a:lstStyle/>
          <a:p>
            <a:r>
              <a:rPr lang="en-US" sz="5400" b="1" dirty="0" smtClean="0"/>
              <a:t>CI conti...</a:t>
            </a:r>
            <a:endParaRPr lang="en-US" sz="5400" b="1" dirty="0" smtClean="0"/>
          </a:p>
        </p:txBody>
      </p:sp>
      <p:graphicFrame>
        <p:nvGraphicFramePr>
          <p:cNvPr id="4" name="Object 3"/>
          <p:cNvGraphicFramePr/>
          <p:nvPr/>
        </p:nvGraphicFramePr>
        <p:xfrm>
          <a:off x="781050" y="2268220"/>
          <a:ext cx="12479020" cy="7847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486525" imgH="5057775" progId="Paint.Picture">
                  <p:embed/>
                </p:oleObj>
              </mc:Choice>
              <mc:Fallback>
                <p:oleObj name="" r:id="rId1" imgW="6486525" imgH="5057775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81050" y="2268220"/>
                        <a:ext cx="12479020" cy="7847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13"/>
          <p:cNvSpPr txBox="1">
            <a:spLocks noGrp="1"/>
          </p:cNvSpPr>
          <p:nvPr>
            <p:ph type="title"/>
          </p:nvPr>
        </p:nvSpPr>
        <p:spPr>
          <a:xfrm>
            <a:off x="628650" y="1079500"/>
            <a:ext cx="11658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4239" rIns="0" bIns="0" rtlCol="0" anchor="t" anchorCtr="0">
            <a:noAutofit/>
          </a:bodyPr>
          <a:lstStyle/>
          <a:p>
            <a:pPr marL="12700">
              <a:lnSpc>
                <a:spcPct val="100000"/>
              </a:lnSpc>
              <a:spcBef>
                <a:spcPts val="0"/>
              </a:spcBef>
            </a:pPr>
            <a:r>
              <a:rPr lang="en-US" sz="5400" b="1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Arial Black" panose="020B0A04020102020204"/>
              </a:rPr>
              <a:t>Lot of people are using Jenkins...</a:t>
            </a:r>
            <a:endParaRPr lang="en-US" sz="5400" b="1" dirty="0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Arial Black" panose="020B0A04020102020204"/>
            </a:endParaRPr>
          </a:p>
        </p:txBody>
      </p:sp>
      <p:graphicFrame>
        <p:nvGraphicFramePr>
          <p:cNvPr id="16" name="Object 15"/>
          <p:cNvGraphicFramePr/>
          <p:nvPr/>
        </p:nvGraphicFramePr>
        <p:xfrm>
          <a:off x="699135" y="2270125"/>
          <a:ext cx="13726795" cy="7890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1" imgW="9876790" imgH="9620250" progId="Paint.Picture">
                  <p:embed/>
                </p:oleObj>
              </mc:Choice>
              <mc:Fallback>
                <p:oleObj name="" r:id="rId1" imgW="9876790" imgH="9620250" progId="Paint.Picture">
                  <p:embed/>
                  <p:pic>
                    <p:nvPicPr>
                      <p:cNvPr id="0" name="Picture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99135" y="2270125"/>
                        <a:ext cx="13726795" cy="7890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1727</Words>
  <Application>WPS Presentation</Application>
  <PresentationFormat>Custom</PresentationFormat>
  <Paragraphs>75</Paragraphs>
  <Slides>13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12</vt:i4>
      </vt:variant>
      <vt:variant>
        <vt:lpstr>幻灯片标题</vt:lpstr>
      </vt:variant>
      <vt:variant>
        <vt:i4>13</vt:i4>
      </vt:variant>
    </vt:vector>
  </HeadingPairs>
  <TitlesOfParts>
    <vt:vector size="35" baseType="lpstr">
      <vt:lpstr>Arial</vt:lpstr>
      <vt:lpstr>SimSun</vt:lpstr>
      <vt:lpstr>Wingdings</vt:lpstr>
      <vt:lpstr>Calibri</vt:lpstr>
      <vt:lpstr>Helvetica Neue</vt:lpstr>
      <vt:lpstr>Calibri</vt:lpstr>
      <vt:lpstr>Arial Black</vt:lpstr>
      <vt:lpstr>Microsoft YaHei</vt:lpstr>
      <vt:lpstr>Arial Unicode MS</vt:lpstr>
      <vt:lpstr>Office Theme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PowerPoint 演示文稿</vt:lpstr>
      <vt:lpstr>PowerPoint 演示文稿</vt:lpstr>
      <vt:lpstr>PowerPoint 演示文稿</vt:lpstr>
      <vt:lpstr>CI – What does it really mean? </vt:lpstr>
      <vt:lpstr>CI flow &amp; DevOps</vt:lpstr>
      <vt:lpstr> </vt:lpstr>
      <vt:lpstr>CI Environment</vt:lpstr>
      <vt:lpstr>CI conti...</vt:lpstr>
      <vt:lpstr>Lot of people are using Jenkins...</vt:lpstr>
      <vt:lpstr>Why Jenkins? Flexibility? </vt:lpstr>
      <vt:lpstr>What can Jenkins do? 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COLIVE Branding Rationale</dc:title>
  <dc:creator>Apple1</dc:creator>
  <cp:lastModifiedBy>CL598</cp:lastModifiedBy>
  <cp:revision>674</cp:revision>
  <dcterms:created xsi:type="dcterms:W3CDTF">2019-05-09T06:26:00Z</dcterms:created>
  <dcterms:modified xsi:type="dcterms:W3CDTF">2020-06-22T16:26:03Z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2019-05-09T00:00:00Z</vt:filetime>
  </property>
  <property fmtid="{D5CDD505-2E9C-101B-9397-08002B2CF9AE}" pid="3" name="Creator">
    <vt:lpwstr>Adobe Illustrator CC 2015 (Windows)</vt:lpwstr>
  </property>
  <property fmtid="{D5CDD505-2E9C-101B-9397-08002B2CF9AE}" pid="4" name="LastSaved">
    <vt:filetime>2019-05-09T00:00:00Z</vt:filetime>
  </property>
  <property fmtid="{D5CDD505-2E9C-101B-9397-08002B2CF9AE}" pid="5" name="KSOProductBuildVer">
    <vt:lpwstr>1033-11.2.0.9396</vt:lpwstr>
  </property>
</Properties>
</file>